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  <p:sldMasterId id="2147483656" r:id="rId2"/>
    <p:sldMasterId id="2147483660" r:id="rId3"/>
  </p:sldMasterIdLst>
  <p:notesMasterIdLst>
    <p:notesMasterId r:id="rId20"/>
  </p:notesMasterIdLst>
  <p:handoutMasterIdLst>
    <p:handoutMasterId r:id="rId21"/>
  </p:handoutMasterIdLst>
  <p:sldIdLst>
    <p:sldId id="257" r:id="rId4"/>
    <p:sldId id="299" r:id="rId5"/>
    <p:sldId id="288" r:id="rId6"/>
    <p:sldId id="292" r:id="rId7"/>
    <p:sldId id="294" r:id="rId8"/>
    <p:sldId id="295" r:id="rId9"/>
    <p:sldId id="296" r:id="rId10"/>
    <p:sldId id="291" r:id="rId11"/>
    <p:sldId id="293" r:id="rId12"/>
    <p:sldId id="284" r:id="rId13"/>
    <p:sldId id="290" r:id="rId14"/>
    <p:sldId id="287" r:id="rId15"/>
    <p:sldId id="302" r:id="rId16"/>
    <p:sldId id="306" r:id="rId17"/>
    <p:sldId id="304" r:id="rId18"/>
    <p:sldId id="308" r:id="rId19"/>
  </p:sldIdLst>
  <p:sldSz cx="12192000" cy="6858000"/>
  <p:notesSz cx="6858000" cy="9144000"/>
  <p:embeddedFontLst>
    <p:embeddedFont>
      <p:font typeface="나눔스퀘어 Bold" pitchFamily="50" charset="-127"/>
      <p:bold r:id="rId22"/>
    </p:embeddedFont>
    <p:embeddedFont>
      <p:font typeface="a고딕15" pitchFamily="18" charset="-127"/>
      <p:regular r:id="rId23"/>
    </p:embeddedFont>
    <p:embeddedFont>
      <p:font typeface="나눔스퀘어" pitchFamily="50" charset="-127"/>
      <p:regular r:id="rId24"/>
    </p:embeddedFont>
    <p:embeddedFont>
      <p:font typeface="a고딕13" pitchFamily="18" charset="-127"/>
      <p:regular r:id="rId25"/>
    </p:embeddedFont>
    <p:embeddedFont>
      <p:font typeface="나눔스퀘어 ExtraBold" pitchFamily="50" charset="-127"/>
      <p:bold r:id="rId26"/>
    </p:embeddedFon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7283" autoAdjust="0"/>
  </p:normalViewPr>
  <p:slideViewPr>
    <p:cSldViewPr snapToGrid="0">
      <p:cViewPr>
        <p:scale>
          <a:sx n="120" d="100"/>
          <a:sy n="120" d="100"/>
        </p:scale>
        <p:origin x="3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-28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롤플레잉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dirty="0" smtClean="0"/>
                      <a:t>40%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dirty="0" smtClean="0"/>
                      <a:t>60%</a:t>
                    </a:r>
                    <a:endParaRPr lang="en-US" alt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전략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5%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15%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</c:v>
                </c:pt>
                <c:pt idx="1">
                  <c:v>15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아케이드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15%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5%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15</c:v>
                </c:pt>
                <c:pt idx="1">
                  <c:v>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보드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10%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10%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10</c:v>
                </c:pt>
                <c:pt idx="1">
                  <c:v>10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액션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10%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5%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10</c:v>
                </c:pt>
                <c:pt idx="1">
                  <c:v>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기타(음악,퍼즐 등)</c:v>
                </c:pt>
              </c:strCache>
            </c:strRef>
          </c:tx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20%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5%</a:t>
                    </a:r>
                    <a:endParaRPr lang="en-US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인기</c:v>
                </c:pt>
                <c:pt idx="1">
                  <c:v>매출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20</c:v>
                </c:pt>
                <c:pt idx="1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851648"/>
        <c:axId val="33865728"/>
      </c:barChart>
      <c:catAx>
        <c:axId val="33851648"/>
        <c:scaling>
          <c:orientation val="minMax"/>
        </c:scaling>
        <c:delete val="0"/>
        <c:axPos val="b"/>
        <c:majorTickMark val="out"/>
        <c:minorTickMark val="none"/>
        <c:tickLblPos val="nextTo"/>
        <c:crossAx val="33865728"/>
        <c:crosses val="autoZero"/>
        <c:auto val="1"/>
        <c:lblAlgn val="ctr"/>
        <c:lblOffset val="100"/>
        <c:noMultiLvlLbl val="0"/>
      </c:catAx>
      <c:valAx>
        <c:axId val="33865728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3385164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9872742832713941"/>
          <c:y val="0.42725480358640494"/>
          <c:w val="0.29127381298857125"/>
          <c:h val="0.44545293684977316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B2B4-01FC-4A2E-B5BB-95177FDD39A9}" type="datetimeFigureOut">
              <a:rPr lang="ko-KR" altLang="en-US" smtClean="0"/>
              <a:pPr/>
              <a:t>2018-03-09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2554A-2EFD-4A1C-AAA1-AD3D325460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62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3535-CF18-473F-8142-07227A8BCF11}" type="datetimeFigureOut">
              <a:rPr lang="ko-KR" altLang="en-US" smtClean="0"/>
              <a:pPr/>
              <a:t>2018-03-09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A260-A431-4C7C-BE37-9568EA67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CA260-A431-4C7C-BE37-9568EA670A3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2/23</a:t>
            </a:r>
            <a:endParaRPr lang="en-US" altLang="ko-KR" sz="9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2/23</a:t>
            </a:r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bs.ruliweb.com/news/531/read/104966" TargetMode="Externa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bs.ruliweb.com/news/531/read/104884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mobileindex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15.png"/><Relationship Id="rId12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33740" y="4727859"/>
            <a:ext cx="45688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r>
              <a:rPr lang="en-US" altLang="ko-KR" sz="5000" spc="300" dirty="0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5000" spc="300" dirty="0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000" spc="300" dirty="0" err="1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Cat_Hand</a:t>
            </a:r>
            <a:endParaRPr lang="ko-KR" altLang="en-US" sz="50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3740" y="4420224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SBS </a:t>
            </a:r>
            <a:r>
              <a:rPr lang="ko-KR" altLang="en-US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기획부 </a:t>
            </a:r>
            <a:r>
              <a:rPr lang="en-US" altLang="ko-KR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11</a:t>
            </a:r>
            <a:r>
              <a:rPr lang="ko-KR" altLang="en-US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기</a:t>
            </a:r>
            <a:endParaRPr lang="en-US" altLang="ko-KR" sz="1600" b="1" dirty="0">
              <a:ln w="22225">
                <a:noFill/>
              </a:ln>
              <a:solidFill>
                <a:srgbClr val="94C3BB"/>
              </a:solidFill>
              <a:effectLst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39209" y="508436"/>
            <a:ext cx="63135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spc="3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</a:t>
            </a:r>
            <a:r>
              <a:rPr lang="ko-KR" altLang="en-US" sz="45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시장 조사 </a:t>
            </a:r>
            <a:r>
              <a:rPr lang="en-US" altLang="ko-KR" sz="4500" spc="30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Vol.3</a:t>
            </a:r>
            <a:endParaRPr lang="ko-KR" altLang="en-US" sz="45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02354" y="1701452"/>
            <a:ext cx="3603570" cy="1869460"/>
            <a:chOff x="2969984" y="1735957"/>
            <a:chExt cx="3603570" cy="1869460"/>
          </a:xfrm>
        </p:grpSpPr>
        <p:pic>
          <p:nvPicPr>
            <p:cNvPr id="1026" name="Picture 2" descr="C:\Users\PC\Desktop\게임아카데미\시장조사\1주차\타이틀로고(다운)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984" y="1753211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70210" y="1735957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73103" y="1804966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7904765" y="1258155"/>
            <a:ext cx="369867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02.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08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업데이트로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매출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상승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현재 게임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IP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를 통한 공모전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진행 중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ko-KR" altLang="en-US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게임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IP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제작 만화가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누적 판매 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30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만부 돌파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1029" name="Picture 5" descr="C:\Users\kkm98\Desktop\가마우지\firstblood_bgxRhOzI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159" y="2569700"/>
            <a:ext cx="3657600" cy="120044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5453" y="376454"/>
            <a:ext cx="2553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좀비고등학교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클래시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좀비고등학교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 smtClean="0"/>
              <a:t>9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5696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621" y="4012209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클래시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로얄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 descr="C:\Users\kkm98\Desktop\가마우지\제목 없음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070" y="1258154"/>
            <a:ext cx="3462509" cy="2511988"/>
          </a:xfrm>
          <a:prstGeom prst="rect">
            <a:avLst/>
          </a:prstGeom>
          <a:noFill/>
        </p:spPr>
      </p:pic>
      <p:pic>
        <p:nvPicPr>
          <p:cNvPr id="1030" name="Picture 6" descr="C:\Users\kkm98\Desktop\가마우지\히로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2648" y="1253564"/>
            <a:ext cx="3468370" cy="2516578"/>
          </a:xfrm>
          <a:prstGeom prst="rect">
            <a:avLst/>
          </a:prstGeom>
          <a:noFill/>
        </p:spPr>
      </p:pic>
      <p:pic>
        <p:nvPicPr>
          <p:cNvPr id="1034" name="Picture 10" descr="https://cdn.gamemeca.com/data_center/929/48/2018020713302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0070" y="4530380"/>
            <a:ext cx="3462509" cy="2143375"/>
          </a:xfrm>
          <a:prstGeom prst="rect">
            <a:avLst/>
          </a:prstGeom>
          <a:noFill/>
        </p:spPr>
      </p:pic>
      <p:pic>
        <p:nvPicPr>
          <p:cNvPr id="1035" name="Picture 11" descr="C:\Users\kkm98\Desktop\가마우지\maxresdefaul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2648" y="4531484"/>
            <a:ext cx="3468370" cy="2143959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7991061" y="4531483"/>
            <a:ext cx="3590698" cy="21439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02. 10,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e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스포츠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한일 친선경기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진행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02. 25,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ALL-START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한중경기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진행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02.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26,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대한민국 인기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크리에이터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9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명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과 함께하는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‘더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로얄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라이브’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진행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ko-KR" altLang="en-US" sz="1600" b="1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20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모두의마블 설날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194" y="1084547"/>
            <a:ext cx="5377217" cy="3073112"/>
          </a:xfrm>
          <a:prstGeom prst="rect">
            <a:avLst/>
          </a:prstGeom>
          <a:noFill/>
        </p:spPr>
      </p:pic>
      <p:pic>
        <p:nvPicPr>
          <p:cNvPr id="2052" name="Picture 4" descr="모두의마블 설날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9721" y="1084547"/>
            <a:ext cx="5388171" cy="306307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10862" y="37645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모두의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마블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모두의 </a:t>
            </a:r>
            <a:r>
              <a:rPr lang="ko-KR" altLang="en-US" b="1" dirty="0" err="1" smtClean="0"/>
              <a:t>마블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/>
              <a:t>3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1193" y="4331312"/>
            <a:ext cx="1128669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latin typeface="a고딕13" pitchFamily="18" charset="-127"/>
                <a:ea typeface="a고딕13"/>
              </a:rPr>
              <a:t>명절 기간 동안 </a:t>
            </a:r>
            <a:r>
              <a:rPr lang="ko-KR" altLang="en-US" sz="1600" b="1" dirty="0" err="1" smtClean="0">
                <a:latin typeface="a고딕13" pitchFamily="18" charset="-127"/>
                <a:ea typeface="a고딕13"/>
              </a:rPr>
              <a:t>설맞이</a:t>
            </a:r>
            <a:r>
              <a:rPr lang="ko-KR" altLang="en-US" sz="1600" b="1" dirty="0" smtClean="0">
                <a:latin typeface="a고딕13" pitchFamily="18" charset="-127"/>
                <a:ea typeface="a고딕13"/>
              </a:rPr>
              <a:t> 이벤트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를 진행</a:t>
            </a:r>
            <a:endParaRPr lang="en-US" altLang="ko-KR" sz="1600" dirty="0" smtClean="0">
              <a:latin typeface="a고딕13" pitchFamily="18" charset="-127"/>
              <a:ea typeface="a고딕13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b="1" dirty="0" smtClean="0">
                <a:latin typeface="a고딕13" pitchFamily="18" charset="-127"/>
                <a:ea typeface="a고딕13"/>
              </a:rPr>
              <a:t>명절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동안 </a:t>
            </a:r>
            <a:r>
              <a:rPr lang="ko-KR" altLang="en-US" sz="1600" dirty="0" err="1" smtClean="0">
                <a:latin typeface="a고딕13" pitchFamily="18" charset="-127"/>
                <a:ea typeface="a고딕13"/>
              </a:rPr>
              <a:t>온가족이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 즐길 수 있는 아케이드 게임으로 많은 이들이 </a:t>
            </a:r>
            <a:r>
              <a:rPr lang="ko-KR" altLang="en-US" sz="1600" b="1" dirty="0" smtClean="0">
                <a:latin typeface="a고딕13" pitchFamily="18" charset="-127"/>
                <a:ea typeface="a고딕13"/>
              </a:rPr>
              <a:t>모두의 </a:t>
            </a:r>
            <a:r>
              <a:rPr lang="ko-KR" altLang="en-US" sz="1600" b="1" dirty="0" err="1" smtClean="0">
                <a:latin typeface="a고딕13" pitchFamily="18" charset="-127"/>
                <a:ea typeface="a고딕13"/>
              </a:rPr>
              <a:t>마블</a:t>
            </a:r>
            <a:r>
              <a:rPr lang="ko-KR" altLang="en-US" sz="1600" dirty="0" err="1" smtClean="0">
                <a:latin typeface="a고딕13" pitchFamily="18" charset="-127"/>
                <a:ea typeface="a고딕13"/>
              </a:rPr>
              <a:t>을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 찾은 것으로 추정</a:t>
            </a:r>
            <a:r>
              <a:rPr lang="en-US" altLang="ko-KR" sz="1600" dirty="0" smtClean="0">
                <a:latin typeface="a고딕13" pitchFamily="18" charset="-127"/>
                <a:ea typeface="a고딕13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u="sng" dirty="0" smtClean="0">
                <a:latin typeface="a고딕13" pitchFamily="18" charset="-127"/>
                <a:ea typeface="a고딕13"/>
              </a:rPr>
              <a:t>명절 </a:t>
            </a:r>
            <a:r>
              <a:rPr lang="ko-KR" altLang="en-US" sz="1600" u="sng" dirty="0" smtClean="0">
                <a:latin typeface="a고딕13" pitchFamily="18" charset="-127"/>
                <a:ea typeface="a고딕13"/>
              </a:rPr>
              <a:t>기간 동안 앱스토어에선 매출 </a:t>
            </a:r>
            <a:r>
              <a:rPr lang="en-US" altLang="ko-KR" sz="1600" u="sng" dirty="0" smtClean="0">
                <a:latin typeface="a고딕13" pitchFamily="18" charset="-127"/>
                <a:ea typeface="a고딕13"/>
              </a:rPr>
              <a:t>1</a:t>
            </a:r>
            <a:r>
              <a:rPr lang="ko-KR" altLang="en-US" sz="1600" u="sng" dirty="0" smtClean="0">
                <a:latin typeface="a고딕13" pitchFamily="18" charset="-127"/>
                <a:ea typeface="a고딕13"/>
              </a:rPr>
              <a:t>위</a:t>
            </a:r>
            <a:r>
              <a:rPr lang="en-US" altLang="ko-KR" sz="1600" u="sng" dirty="0" smtClean="0">
                <a:latin typeface="a고딕13" pitchFamily="18" charset="-127"/>
                <a:ea typeface="a고딕13"/>
              </a:rPr>
              <a:t>, </a:t>
            </a:r>
            <a:r>
              <a:rPr lang="ko-KR" altLang="en-US" sz="1600" u="sng" dirty="0" smtClean="0">
                <a:latin typeface="a고딕13" pitchFamily="18" charset="-127"/>
                <a:ea typeface="a고딕13"/>
              </a:rPr>
              <a:t>윈스토어에선 눈에 띄는 매출 상승세를 보임</a:t>
            </a:r>
            <a:r>
              <a:rPr lang="en-US" altLang="ko-KR" sz="1600" u="sng" dirty="0" smtClean="0">
                <a:latin typeface="a고딕13" pitchFamily="18" charset="-127"/>
                <a:ea typeface="a고딕13"/>
              </a:rPr>
              <a:t>. </a:t>
            </a:r>
            <a:r>
              <a:rPr lang="ko-KR" altLang="en-US" sz="1600" u="sng" dirty="0" smtClean="0">
                <a:latin typeface="a고딕13" pitchFamily="18" charset="-127"/>
                <a:ea typeface="a고딕13"/>
              </a:rPr>
              <a:t>구글 스토어에서도 </a:t>
            </a:r>
            <a:endParaRPr lang="en-US" altLang="ko-KR" sz="1600" u="sng" dirty="0" smtClean="0">
              <a:latin typeface="a고딕13" pitchFamily="18" charset="-127"/>
              <a:ea typeface="a고딕13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u="sng" dirty="0" smtClean="0">
                <a:latin typeface="a고딕13" pitchFamily="18" charset="-127"/>
                <a:ea typeface="a고딕13"/>
              </a:rPr>
              <a:t>지속적인 </a:t>
            </a:r>
            <a:r>
              <a:rPr lang="ko-KR" altLang="en-US" sz="1600" u="sng" dirty="0" smtClean="0">
                <a:latin typeface="a고딕13" pitchFamily="18" charset="-127"/>
                <a:ea typeface="a고딕13"/>
              </a:rPr>
              <a:t>매출 상위권을 이어감</a:t>
            </a:r>
            <a:r>
              <a:rPr lang="en-US" altLang="ko-KR" sz="1600" u="sng" dirty="0" smtClean="0">
                <a:latin typeface="a고딕13" pitchFamily="18" charset="-127"/>
                <a:ea typeface="a고딕13"/>
              </a:rPr>
              <a:t>.</a:t>
            </a:r>
            <a:endParaRPr lang="en-US" altLang="ko-KR" sz="1600" u="sng" dirty="0">
              <a:latin typeface="a고딕13" pitchFamily="18" charset="-127"/>
              <a:ea typeface="a고딕13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 smtClean="0">
                <a:latin typeface="a고딕13" pitchFamily="18" charset="-127"/>
                <a:ea typeface="a고딕13"/>
              </a:rPr>
              <a:t>2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월</a:t>
            </a:r>
            <a:r>
              <a:rPr lang="en-US" altLang="ko-KR" sz="1600" dirty="0" smtClean="0">
                <a:latin typeface="a고딕13" pitchFamily="18" charset="-127"/>
                <a:ea typeface="a고딕13"/>
              </a:rPr>
              <a:t>6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일부터 </a:t>
            </a:r>
            <a:r>
              <a:rPr lang="en-US" altLang="ko-KR" sz="1600" dirty="0" smtClean="0">
                <a:latin typeface="a고딕13" pitchFamily="18" charset="-127"/>
                <a:ea typeface="a고딕13"/>
              </a:rPr>
              <a:t>‘</a:t>
            </a:r>
            <a:r>
              <a:rPr lang="ko-KR" altLang="en-US" sz="1600" b="1" dirty="0" smtClean="0">
                <a:latin typeface="a고딕13" pitchFamily="18" charset="-127"/>
                <a:ea typeface="a고딕13"/>
              </a:rPr>
              <a:t>개시원한</a:t>
            </a:r>
            <a:r>
              <a:rPr lang="en-US" altLang="ko-KR" sz="1600" dirty="0" smtClean="0">
                <a:latin typeface="a고딕13" pitchFamily="18" charset="-127"/>
                <a:ea typeface="a고딕13"/>
              </a:rPr>
              <a:t>’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 업데이트</a:t>
            </a:r>
            <a:r>
              <a:rPr lang="en-US" altLang="ko-KR" sz="1600" dirty="0" smtClean="0">
                <a:latin typeface="a고딕13" pitchFamily="18" charset="-127"/>
                <a:ea typeface="a고딕13"/>
              </a:rPr>
              <a:t>’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 진행</a:t>
            </a:r>
            <a:endParaRPr lang="en-US" altLang="ko-KR" sz="1600" dirty="0" smtClean="0">
              <a:latin typeface="a고딕13" pitchFamily="18" charset="-127"/>
              <a:ea typeface="a고딕13"/>
            </a:endParaRP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dirty="0" smtClean="0">
                <a:latin typeface="a고딕13" pitchFamily="18" charset="-127"/>
                <a:ea typeface="a고딕13"/>
              </a:rPr>
              <a:t>특별 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캐릭터 </a:t>
            </a:r>
            <a:r>
              <a:rPr lang="ko-KR" altLang="en-US" sz="1600" dirty="0" err="1" smtClean="0">
                <a:latin typeface="a고딕13" pitchFamily="18" charset="-127"/>
                <a:ea typeface="a고딕13"/>
              </a:rPr>
              <a:t>카드팩을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/>
              </a:rPr>
              <a:t>28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일까지 무료</a:t>
            </a:r>
            <a:r>
              <a:rPr lang="en-US" altLang="ko-KR" sz="1600" dirty="0" smtClean="0">
                <a:latin typeface="a고딕13" pitchFamily="18" charset="-127"/>
                <a:ea typeface="a고딕13"/>
              </a:rPr>
              <a:t>·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유료로 지급하는 이벤트를 통해 </a:t>
            </a:r>
            <a:r>
              <a:rPr lang="ko-KR" altLang="en-US" sz="1600" b="1" dirty="0" smtClean="0">
                <a:latin typeface="a고딕13" pitchFamily="18" charset="-127"/>
                <a:ea typeface="a고딕13"/>
              </a:rPr>
              <a:t>많은 </a:t>
            </a:r>
            <a:r>
              <a:rPr lang="ko-KR" altLang="en-US" sz="1600" b="1" dirty="0" err="1" smtClean="0">
                <a:latin typeface="a고딕13" pitchFamily="18" charset="-127"/>
                <a:ea typeface="a고딕13"/>
              </a:rPr>
              <a:t>복귀유저</a:t>
            </a:r>
            <a:r>
              <a:rPr lang="ko-KR" altLang="en-US" sz="1600" dirty="0" err="1" smtClean="0">
                <a:latin typeface="a고딕13" pitchFamily="18" charset="-127"/>
                <a:ea typeface="a고딕13"/>
              </a:rPr>
              <a:t>를</a:t>
            </a:r>
            <a:r>
              <a:rPr lang="ko-KR" altLang="en-US" sz="1600" dirty="0" smtClean="0">
                <a:latin typeface="a고딕13" pitchFamily="18" charset="-127"/>
                <a:ea typeface="a고딕13"/>
              </a:rPr>
              <a:t> 유치</a:t>
            </a:r>
            <a:r>
              <a:rPr lang="en-US" altLang="ko-KR" sz="1600" dirty="0" smtClean="0">
                <a:latin typeface="a고딕13" pitchFamily="18" charset="-127"/>
                <a:ea typeface="a고딕13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798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65452" y="376454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소녀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전선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원피스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트레저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크루즈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소녀전선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 smtClean="0"/>
              <a:t>4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171" name="Picture 3" descr="C:\Users\kkm98\Desktop\가마우지\960x4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539" y="1346864"/>
            <a:ext cx="3749160" cy="2338815"/>
          </a:xfrm>
          <a:prstGeom prst="rect">
            <a:avLst/>
          </a:prstGeom>
          <a:noFill/>
        </p:spPr>
      </p:pic>
      <p:pic>
        <p:nvPicPr>
          <p:cNvPr id="7172" name="Picture 4" descr="C:\Users\kkm98\Desktop\가마우지\960x510-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8169" y="1346864"/>
            <a:ext cx="3763459" cy="2338815"/>
          </a:xfrm>
          <a:prstGeom prst="rect">
            <a:avLst/>
          </a:prstGeom>
          <a:noFill/>
        </p:spPr>
      </p:pic>
      <p:pic>
        <p:nvPicPr>
          <p:cNvPr id="2050" name="Picture 2" descr="http://static.inven.co.kr/column/2018/02/19/news/i1659627208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39" y="4618838"/>
            <a:ext cx="3020913" cy="2094500"/>
          </a:xfrm>
          <a:prstGeom prst="rect">
            <a:avLst/>
          </a:prstGeom>
          <a:noFill/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4696" y="4081972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원피스 </a:t>
            </a:r>
            <a:r>
              <a:rPr lang="ko-KR" altLang="en-US" b="1" dirty="0" err="1" smtClean="0"/>
              <a:t>트레저</a:t>
            </a:r>
            <a:r>
              <a:rPr lang="ko-KR" altLang="en-US" b="1" dirty="0" smtClean="0"/>
              <a:t> 크루즈 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 descr="이미지: 사람 1명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62877" y="4618839"/>
            <a:ext cx="4228751" cy="2094499"/>
          </a:xfrm>
          <a:prstGeom prst="rect">
            <a:avLst/>
          </a:prstGeom>
          <a:noFill/>
          <a:ln w="25400"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8237551" y="1346862"/>
            <a:ext cx="3635580" cy="23388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03.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01~03. 07,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월 정액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2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배 이벤트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시작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endParaRPr lang="ko-KR" altLang="en-US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02. 14~03.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07,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꽃등축제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이벤트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진행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237550" y="4618839"/>
            <a:ext cx="3591339" cy="20944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02. 14~02. 27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‘제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2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회 </a:t>
            </a:r>
            <a:r>
              <a:rPr lang="ko-KR" altLang="en-US" sz="1600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난투전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’ 진행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 </a:t>
            </a:r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복귀 유저 및 매출 상승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 </a:t>
            </a:r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순위 변화에 따르면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이벤트 진행 직후</a:t>
            </a:r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15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일 기준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으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로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209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위에서 </a:t>
            </a:r>
            <a:r>
              <a:rPr lang="en-US" altLang="ko-KR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33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위로 상승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 </a:t>
            </a:r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현재도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매출 순위 상승세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중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30240" y="3904217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 분석 정리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2943094901"/>
              </p:ext>
            </p:extLst>
          </p:nvPr>
        </p:nvGraphicFramePr>
        <p:xfrm>
          <a:off x="326031" y="1429352"/>
          <a:ext cx="7620946" cy="5080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23081" y="95534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</a:t>
            </a:r>
            <a:r>
              <a:rPr lang="ko-KR" altLang="en-US" b="1" dirty="0" smtClean="0"/>
              <a:t>주차 게임 장르비율</a:t>
            </a:r>
            <a:r>
              <a:rPr lang="en-US" altLang="ko-KR" b="1" dirty="0" smtClean="0"/>
              <a:t> </a:t>
            </a:r>
            <a:r>
              <a:rPr lang="en-US" altLang="ko-KR" sz="1400" dirty="0" smtClean="0"/>
              <a:t>(2/23)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7899810" y="1985215"/>
            <a:ext cx="417026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a고딕13" charset="-127"/>
                <a:ea typeface="a고딕13" charset="-127"/>
              </a:rPr>
              <a:t>인기</a:t>
            </a:r>
            <a:r>
              <a:rPr lang="en-US" altLang="ko-KR" dirty="0" smtClean="0">
                <a:latin typeface="a고딕13" charset="-127"/>
                <a:ea typeface="a고딕13" charset="-127"/>
              </a:rPr>
              <a:t>, </a:t>
            </a:r>
            <a:r>
              <a:rPr lang="ko-KR" altLang="en-US" dirty="0" smtClean="0">
                <a:latin typeface="a고딕13" charset="-127"/>
                <a:ea typeface="a고딕13" charset="-127"/>
              </a:rPr>
              <a:t>매출 </a:t>
            </a:r>
            <a:r>
              <a:rPr lang="ko-KR" altLang="en-US" dirty="0" smtClean="0">
                <a:latin typeface="a고딕13" charset="-127"/>
                <a:ea typeface="a고딕13" charset="-127"/>
              </a:rPr>
              <a:t>순위 모두</a:t>
            </a:r>
            <a:r>
              <a:rPr lang="ko-KR" altLang="en-US" dirty="0" smtClean="0">
                <a:latin typeface="a고딕13" charset="-127"/>
                <a:ea typeface="a고딕13" charset="-127"/>
              </a:rPr>
              <a:t> </a:t>
            </a:r>
            <a:r>
              <a:rPr lang="ko-KR" altLang="en-US" b="1" dirty="0" err="1" smtClean="0">
                <a:latin typeface="a고딕13" charset="-127"/>
                <a:ea typeface="a고딕13" charset="-127"/>
              </a:rPr>
              <a:t>롤플레잉</a:t>
            </a:r>
            <a:r>
              <a:rPr lang="ko-KR" altLang="en-US" dirty="0" err="1" smtClean="0">
                <a:latin typeface="a고딕13" charset="-127"/>
                <a:ea typeface="a고딕13" charset="-127"/>
              </a:rPr>
              <a:t>이</a:t>
            </a:r>
            <a:r>
              <a:rPr lang="ko-KR" altLang="en-US" dirty="0" smtClean="0">
                <a:latin typeface="a고딕13" charset="-127"/>
                <a:ea typeface="a고딕13" charset="-127"/>
              </a:rPr>
              <a:t> 최다 장르</a:t>
            </a:r>
            <a:r>
              <a:rPr lang="en-US" altLang="ko-KR" dirty="0" smtClean="0">
                <a:latin typeface="a고딕13" charset="-127"/>
                <a:ea typeface="a고딕13" charset="-127"/>
              </a:rPr>
              <a:t>.</a:t>
            </a:r>
            <a:endParaRPr lang="en-US" altLang="ko-KR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a고딕13" charset="-127"/>
                <a:ea typeface="a고딕13" charset="-127"/>
              </a:rPr>
              <a:t>인기순위</a:t>
            </a:r>
            <a:r>
              <a:rPr lang="en-US" altLang="ko-KR" dirty="0" smtClean="0">
                <a:latin typeface="a고딕13" charset="-127"/>
                <a:ea typeface="a고딕13" charset="-127"/>
              </a:rPr>
              <a:t>,</a:t>
            </a:r>
            <a:r>
              <a:rPr lang="ko-KR" altLang="en-US" dirty="0" smtClean="0">
                <a:latin typeface="a고딕13" charset="-127"/>
                <a:ea typeface="a고딕13" charset="-127"/>
              </a:rPr>
              <a:t> </a:t>
            </a:r>
            <a:r>
              <a:rPr lang="ko-KR" altLang="en-US" b="1" dirty="0" err="1" smtClean="0">
                <a:latin typeface="a고딕13" charset="-127"/>
                <a:ea typeface="a고딕13" charset="-127"/>
              </a:rPr>
              <a:t>과금요소가</a:t>
            </a:r>
            <a:r>
              <a:rPr lang="ko-KR" altLang="en-US" b="1" dirty="0" smtClean="0">
                <a:latin typeface="a고딕13" charset="-127"/>
                <a:ea typeface="a고딕13" charset="-127"/>
              </a:rPr>
              <a:t> </a:t>
            </a:r>
            <a:r>
              <a:rPr lang="ko-KR" altLang="en-US" b="1" dirty="0" smtClean="0">
                <a:latin typeface="a고딕13" charset="-127"/>
                <a:ea typeface="a고딕13" charset="-127"/>
              </a:rPr>
              <a:t>적고 </a:t>
            </a:r>
            <a:r>
              <a:rPr lang="ko-KR" altLang="en-US" b="1" dirty="0" err="1" smtClean="0">
                <a:latin typeface="a고딕13" charset="-127"/>
                <a:ea typeface="a고딕13" charset="-127"/>
              </a:rPr>
              <a:t>캐쥬얼한</a:t>
            </a:r>
            <a:r>
              <a:rPr lang="en-US" altLang="ko-KR" b="1" dirty="0" smtClean="0">
                <a:latin typeface="a고딕13" charset="-127"/>
                <a:ea typeface="a고딕13" charset="-127"/>
              </a:rPr>
              <a:t> </a:t>
            </a:r>
            <a:r>
              <a:rPr lang="ko-KR" altLang="en-US" b="1" dirty="0" smtClean="0">
                <a:latin typeface="a고딕13" charset="-127"/>
                <a:ea typeface="a고딕13" charset="-127"/>
              </a:rPr>
              <a:t>장르</a:t>
            </a:r>
            <a:r>
              <a:rPr lang="ko-KR" altLang="en-US" dirty="0" smtClean="0">
                <a:latin typeface="a고딕13" charset="-127"/>
                <a:ea typeface="a고딕13" charset="-127"/>
              </a:rPr>
              <a:t>다수 차지</a:t>
            </a:r>
            <a:r>
              <a:rPr lang="en-US" altLang="ko-KR" dirty="0" smtClean="0">
                <a:latin typeface="a고딕13" charset="-127"/>
                <a:ea typeface="a고딕13" charset="-127"/>
              </a:rPr>
              <a:t>.</a:t>
            </a:r>
            <a:endParaRPr lang="en-US" altLang="ko-KR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en-US" altLang="ko-KR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a고딕13" charset="-127"/>
                <a:ea typeface="a고딕13" charset="-127"/>
              </a:rPr>
              <a:t>매출순위는 </a:t>
            </a:r>
            <a:r>
              <a:rPr lang="ko-KR" altLang="en-US" b="1" dirty="0" err="1" smtClean="0">
                <a:latin typeface="a고딕13" charset="-127"/>
                <a:ea typeface="a고딕13" charset="-127"/>
              </a:rPr>
              <a:t>과금요소가</a:t>
            </a:r>
            <a:r>
              <a:rPr lang="ko-KR" altLang="en-US" b="1" dirty="0" smtClean="0">
                <a:latin typeface="a고딕13" charset="-127"/>
                <a:ea typeface="a고딕13" charset="-127"/>
              </a:rPr>
              <a:t> </a:t>
            </a:r>
            <a:r>
              <a:rPr lang="ko-KR" altLang="en-US" b="1" dirty="0" smtClean="0">
                <a:latin typeface="a고딕13" charset="-127"/>
                <a:ea typeface="a고딕13" charset="-127"/>
              </a:rPr>
              <a:t> 다수 있고 장기적으로 즐길 장르</a:t>
            </a:r>
            <a:r>
              <a:rPr lang="ko-KR" altLang="en-US" dirty="0">
                <a:latin typeface="a고딕13" charset="-127"/>
                <a:ea typeface="a고딕13" charset="-127"/>
              </a:rPr>
              <a:t> </a:t>
            </a:r>
            <a:r>
              <a:rPr lang="ko-KR" altLang="en-US" dirty="0" smtClean="0">
                <a:latin typeface="a고딕13" charset="-127"/>
                <a:ea typeface="a고딕13" charset="-127"/>
              </a:rPr>
              <a:t>다수 차지</a:t>
            </a:r>
            <a:r>
              <a:rPr lang="en-US" altLang="ko-KR" dirty="0" smtClean="0">
                <a:latin typeface="a고딕13" charset="-127"/>
                <a:ea typeface="a고딕13" charset="-127"/>
              </a:rPr>
              <a:t>.</a:t>
            </a:r>
            <a:endParaRPr lang="en-US" altLang="ko-KR" dirty="0" smtClean="0">
              <a:latin typeface="a고딕13" charset="-127"/>
              <a:ea typeface="a고딕1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토픽 정리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Picture 2" descr="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047" y="1255594"/>
            <a:ext cx="4653885" cy="465388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302962" y="1248987"/>
            <a:ext cx="644776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고딕15" pitchFamily="18" charset="-127"/>
                <a:ea typeface="a고딕15" pitchFamily="18" charset="-127"/>
              </a:rPr>
              <a:t>[</a:t>
            </a:r>
            <a:r>
              <a:rPr lang="ko-KR" altLang="en-US" b="1" dirty="0" err="1" smtClean="0">
                <a:latin typeface="a고딕15" pitchFamily="18" charset="-127"/>
                <a:ea typeface="a고딕15" pitchFamily="18" charset="-127"/>
              </a:rPr>
              <a:t>루리웹</a:t>
            </a:r>
            <a:r>
              <a:rPr lang="en-US" altLang="ko-KR" b="1" dirty="0" smtClean="0">
                <a:latin typeface="a고딕15" pitchFamily="18" charset="-127"/>
                <a:ea typeface="a고딕15" pitchFamily="18" charset="-127"/>
              </a:rPr>
              <a:t>]</a:t>
            </a:r>
            <a:r>
              <a:rPr lang="ko-KR" altLang="en-US" dirty="0" smtClean="0"/>
              <a:t> </a:t>
            </a:r>
            <a:r>
              <a:rPr lang="ko-KR" altLang="en-US" b="1" dirty="0" err="1" smtClean="0"/>
              <a:t>트라이톤</a:t>
            </a:r>
            <a:r>
              <a:rPr lang="en-US" altLang="ko-KR" b="1" dirty="0" smtClean="0"/>
              <a:t>, ICT </a:t>
            </a:r>
            <a:r>
              <a:rPr lang="ko-KR" altLang="en-US" b="1" dirty="0" smtClean="0"/>
              <a:t>유망 기업 ‘</a:t>
            </a:r>
            <a:r>
              <a:rPr lang="en-US" altLang="ko-KR" b="1" dirty="0" smtClean="0"/>
              <a:t>K-Global 300’ </a:t>
            </a:r>
            <a:r>
              <a:rPr lang="ko-KR" altLang="en-US" b="1" dirty="0" smtClean="0"/>
              <a:t>선정 </a:t>
            </a:r>
            <a:endParaRPr lang="en-US" altLang="ko-KR" b="1" dirty="0" smtClean="0"/>
          </a:p>
          <a:p>
            <a:r>
              <a:rPr lang="en-US" altLang="ko-KR" sz="1000" dirty="0" smtClean="0"/>
              <a:t>2018.03.02 </a:t>
            </a:r>
            <a:r>
              <a:rPr lang="en-US" altLang="ko-KR" sz="1000" dirty="0" smtClean="0"/>
              <a:t>(  </a:t>
            </a:r>
            <a:r>
              <a:rPr lang="en-US" altLang="ko-KR" sz="1000" dirty="0" smtClean="0">
                <a:hlinkClick r:id="rId3"/>
              </a:rPr>
              <a:t>http://bbs.ruliweb.com/news/531/read/104966</a:t>
            </a:r>
            <a:r>
              <a:rPr lang="en-US" altLang="ko-KR" sz="1000" dirty="0" smtClean="0"/>
              <a:t> )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03</a:t>
            </a:r>
            <a:r>
              <a:rPr lang="en-US" altLang="ko-KR" sz="1400" dirty="0">
                <a:latin typeface="a고딕13" charset="-127"/>
                <a:ea typeface="a고딕13" charset="-127"/>
              </a:rPr>
              <a:t>.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02</a:t>
            </a:r>
            <a:r>
              <a:rPr lang="en-US" altLang="ko-KR" sz="1400" dirty="0">
                <a:latin typeface="a고딕13" charset="-127"/>
                <a:ea typeface="a고딕13" charset="-127"/>
              </a:rPr>
              <a:t>,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트라이톤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(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대표 전홍준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구의재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)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은 과학기술정보통신부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(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장관 유영민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)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가 주관하는 ‘</a:t>
            </a:r>
            <a:r>
              <a:rPr lang="en-US" altLang="ko-KR" sz="1400" b="1" dirty="0" smtClean="0">
                <a:latin typeface="a고딕13" charset="-127"/>
                <a:ea typeface="a고딕13" charset="-127"/>
              </a:rPr>
              <a:t>ICT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분야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유망 기업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</a:t>
            </a:r>
            <a:r>
              <a:rPr lang="en-US" altLang="ko-KR" sz="1400" b="1" dirty="0" smtClean="0">
                <a:latin typeface="a고딕13" charset="-127"/>
                <a:ea typeface="a고딕13" charset="-127"/>
              </a:rPr>
              <a:t> K-Global 300'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에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선정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됐다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’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고 밝힘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.</a:t>
            </a:r>
            <a:endParaRPr lang="en-US" altLang="ko-KR" sz="1400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>
                <a:latin typeface="a고딕13" charset="-127"/>
                <a:ea typeface="a고딕13" charset="-127"/>
              </a:rPr>
              <a:t>트라이톤은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‘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히어로스카이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’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 ‘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에브리타운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스윗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’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 ‘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퍼즐삼국’을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비롯 다수의</a:t>
            </a:r>
            <a:r>
              <a:rPr lang="en-US" altLang="ko-KR" sz="1400" dirty="0">
                <a:latin typeface="a고딕13" charset="-127"/>
                <a:ea typeface="a고딕13" charset="-127"/>
              </a:rPr>
              <a:t>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우수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모바일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 게임을 제작 및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퍼블리싱하여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한국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일본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대만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등 아시아 시장 뿐 아니라</a:t>
            </a:r>
            <a:r>
              <a:rPr lang="en-US" altLang="ko-KR" sz="1400" b="1" dirty="0" smtClean="0">
                <a:latin typeface="a고딕13" charset="-127"/>
                <a:ea typeface="a고딕13" charset="-127"/>
              </a:rPr>
              <a:t>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해외시장에서</a:t>
            </a:r>
            <a:r>
              <a:rPr lang="en-US" altLang="ko-KR" sz="1400" b="1" dirty="0">
                <a:latin typeface="a고딕13" charset="-127"/>
                <a:ea typeface="a고딕13" charset="-127"/>
              </a:rPr>
              <a:t>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서비스해온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점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과 향후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 높은 경쟁력과 성장가능성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을 높이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평가 받아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</a:t>
            </a:r>
            <a:endParaRPr lang="en-US" altLang="ko-KR" sz="1400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a고딕13" charset="-127"/>
                <a:ea typeface="a고딕13" charset="-127"/>
              </a:rPr>
              <a:t>‘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2017 K-Global 300’ ICT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유망기업에 선정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. </a:t>
            </a: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고딕13" charset="-127"/>
                <a:ea typeface="a고딕13" charset="-127"/>
              </a:rPr>
              <a:t>-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트라이톤은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2018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년에도 높은 수준의 우수한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모바일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게임들을 글로벌 시장에 새롭게 선보이며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경쟁력을 강화해갈 계획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.</a:t>
            </a:r>
          </a:p>
          <a:p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161d9f16d4eaf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" y="1326343"/>
            <a:ext cx="5461927" cy="419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0240" y="229970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토픽 정리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2962" y="1248986"/>
            <a:ext cx="644776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고딕15" pitchFamily="18" charset="-127"/>
                <a:ea typeface="a고딕15" pitchFamily="18" charset="-127"/>
              </a:rPr>
              <a:t>[</a:t>
            </a:r>
            <a:r>
              <a:rPr lang="ko-KR" altLang="en-US" b="1" dirty="0" err="1" smtClean="0">
                <a:latin typeface="a고딕15" pitchFamily="18" charset="-127"/>
                <a:ea typeface="a고딕15" pitchFamily="18" charset="-127"/>
              </a:rPr>
              <a:t>루리웹</a:t>
            </a:r>
            <a:r>
              <a:rPr lang="en-US" altLang="ko-KR" b="1" dirty="0" smtClean="0">
                <a:latin typeface="a고딕15" pitchFamily="18" charset="-127"/>
                <a:ea typeface="a고딕15" pitchFamily="18" charset="-127"/>
              </a:rPr>
              <a:t>]</a:t>
            </a:r>
            <a:r>
              <a:rPr lang="ko-KR" altLang="en-US" dirty="0" smtClean="0"/>
              <a:t> </a:t>
            </a:r>
            <a:r>
              <a:rPr lang="ko-KR" altLang="en-US" b="1" dirty="0" err="1" smtClean="0"/>
              <a:t>모바일인덱스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글로벌 </a:t>
            </a:r>
            <a:r>
              <a:rPr lang="ko-KR" altLang="en-US" b="1" dirty="0" err="1" smtClean="0"/>
              <a:t>모바일</a:t>
            </a:r>
            <a:r>
              <a:rPr lang="ko-KR" altLang="en-US" b="1" dirty="0" smtClean="0"/>
              <a:t> 게임 투자 위한 매출 추정 서비스 ‘모니터링 </a:t>
            </a:r>
            <a:r>
              <a:rPr lang="ko-KR" altLang="en-US" b="1" dirty="0" err="1" smtClean="0"/>
              <a:t>앱스</a:t>
            </a:r>
            <a:r>
              <a:rPr lang="ko-KR" altLang="en-US" b="1" dirty="0" smtClean="0"/>
              <a:t>’ 출시 </a:t>
            </a:r>
            <a:endParaRPr lang="en-US" altLang="ko-KR" b="1" dirty="0" smtClean="0"/>
          </a:p>
          <a:p>
            <a:r>
              <a:rPr lang="en-US" altLang="ko-KR" sz="1000" dirty="0" smtClean="0"/>
              <a:t>2018.02.28 (  </a:t>
            </a:r>
            <a:r>
              <a:rPr lang="en-US" altLang="ko-KR" sz="1000" dirty="0" smtClean="0">
                <a:hlinkClick r:id="rId3"/>
              </a:rPr>
              <a:t>http://bbs.ruliweb.com/news/531/read/104884</a:t>
            </a:r>
            <a:r>
              <a:rPr lang="en-US" altLang="ko-KR" sz="1000" dirty="0" smtClean="0"/>
              <a:t> 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아이지에이웍스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(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대표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마국성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)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는 국내 최대 모바일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앱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인텔리전스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플랫폼 </a:t>
            </a:r>
            <a:r>
              <a:rPr lang="ko-KR" altLang="en-US" sz="1400" b="1" dirty="0" err="1" smtClean="0">
                <a:latin typeface="a고딕13" charset="-127"/>
                <a:ea typeface="a고딕13" charset="-127"/>
              </a:rPr>
              <a:t>모바일인덱스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(</a:t>
            </a:r>
            <a:r>
              <a:rPr lang="en-US" altLang="ko-KR" sz="1400" dirty="0" smtClean="0">
                <a:latin typeface="a고딕13" charset="-127"/>
                <a:ea typeface="a고딕13" charset="-127"/>
                <a:hlinkClick r:id="rId4"/>
              </a:rPr>
              <a:t>www.mobileindex.com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)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가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글로벌 모바일 게임 투자에 최적화된 매출 추정 서비스인 ‘모니터링 </a:t>
            </a:r>
            <a:r>
              <a:rPr lang="ko-KR" altLang="en-US" sz="1400" b="1" dirty="0" err="1" smtClean="0">
                <a:latin typeface="a고딕13" charset="-127"/>
                <a:ea typeface="a고딕13" charset="-127"/>
              </a:rPr>
              <a:t>앱스</a:t>
            </a:r>
            <a:r>
              <a:rPr lang="en-US" altLang="ko-KR" sz="1400" b="1" dirty="0" smtClean="0">
                <a:latin typeface="a고딕13" charset="-127"/>
                <a:ea typeface="a고딕13" charset="-127"/>
              </a:rPr>
              <a:t>(Monitoring Apps)’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를 출시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했다고 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28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일 전함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.</a:t>
            </a:r>
            <a:endParaRPr lang="en-US" altLang="ko-KR" sz="1400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 smtClean="0">
              <a:latin typeface="a고딕13" charset="-127"/>
              <a:ea typeface="a고딕13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고딕13" charset="-127"/>
                <a:ea typeface="a고딕13" charset="-127"/>
              </a:rPr>
              <a:t>-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국내는 물론 일본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미국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중국 등 해외 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11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개국 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23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개 마켓의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구글플레이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및 애플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앱스토어에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등록된 </a:t>
            </a:r>
            <a:r>
              <a:rPr lang="ko-KR" altLang="en-US" sz="1400" b="1" dirty="0" err="1" smtClean="0">
                <a:latin typeface="a고딕13" charset="-127"/>
                <a:ea typeface="a고딕13" charset="-127"/>
              </a:rPr>
              <a:t>모바일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 게임의 매출 추정치를 제공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해 게임사의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글로벌 실적을 더 정확하고 빠르게 제공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. 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a고딕13" charset="-127"/>
                <a:ea typeface="a고딕13" charset="-127"/>
              </a:rPr>
              <a:t/>
            </a:r>
            <a:br>
              <a:rPr lang="en-US" altLang="ko-KR" sz="1400" dirty="0" smtClean="0">
                <a:latin typeface="a고딕13" charset="-127"/>
                <a:ea typeface="a고딕13" charset="-127"/>
              </a:rPr>
            </a:br>
            <a:r>
              <a:rPr lang="en-US" altLang="ko-KR" sz="1400" dirty="0" smtClean="0">
                <a:latin typeface="a고딕13" charset="-127"/>
                <a:ea typeface="a고딕13" charset="-127"/>
              </a:rPr>
              <a:t>-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실제 매출 등은 분기 보고 등으로 뒤늦게 확인할 수 밖에 없었으나</a:t>
            </a:r>
            <a:r>
              <a:rPr lang="en-US" altLang="ko-KR" sz="1400" dirty="0" smtClean="0">
                <a:latin typeface="a고딕13" charset="-127"/>
                <a:ea typeface="a고딕13" charset="-127"/>
              </a:rPr>
              <a:t>, 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모니터링 </a:t>
            </a:r>
            <a:r>
              <a:rPr lang="ko-KR" altLang="en-US" sz="1400" dirty="0" err="1" smtClean="0">
                <a:latin typeface="a고딕13" charset="-127"/>
                <a:ea typeface="a고딕13" charset="-127"/>
              </a:rPr>
              <a:t>앱스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 출시에 따라 </a:t>
            </a:r>
            <a:r>
              <a:rPr lang="ko-KR" altLang="en-US" sz="1400" b="1" dirty="0" err="1" smtClean="0">
                <a:latin typeface="a고딕13" charset="-127"/>
                <a:ea typeface="a고딕13" charset="-127"/>
              </a:rPr>
              <a:t>게임사들의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 글로벌 실적</a:t>
            </a:r>
            <a:r>
              <a:rPr lang="ko-KR" altLang="en-US" sz="1400" dirty="0" smtClean="0">
                <a:latin typeface="a고딕13" charset="-127"/>
                <a:ea typeface="a고딕13" charset="-127"/>
              </a:rPr>
              <a:t>까지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실시간으로 </a:t>
            </a:r>
            <a:r>
              <a:rPr lang="ko-KR" altLang="en-US" sz="1400" b="1" dirty="0" smtClean="0">
                <a:latin typeface="a고딕13" charset="-127"/>
                <a:ea typeface="a고딕13" charset="-127"/>
              </a:rPr>
              <a:t>모니터링 가능</a:t>
            </a:r>
            <a:r>
              <a:rPr lang="en-US" altLang="ko-KR" sz="1400" b="1" dirty="0" smtClean="0">
                <a:latin typeface="a고딕13" charset="-127"/>
                <a:ea typeface="a고딕13" charset="-127"/>
              </a:rPr>
              <a:t>.</a:t>
            </a:r>
            <a:r>
              <a:rPr lang="en-US" altLang="ko-KR" sz="1400" b="1" dirty="0" smtClean="0">
                <a:latin typeface="a고딕13" charset="-127"/>
                <a:ea typeface="a고딕13" charset="-127"/>
              </a:rPr>
              <a:t> 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latin typeface="a고딕13" charset="-127"/>
              <a:ea typeface="a고딕13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9426" y="2951947"/>
            <a:ext cx="4013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 smtClean="0">
                <a:ln w="104775" cmpd="tri">
                  <a:noFill/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27629" y="3782944"/>
            <a:ext cx="1936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by Team, </a:t>
            </a:r>
            <a:r>
              <a:rPr lang="en-US" altLang="ko-KR" sz="1100" dirty="0" err="1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Cat_Hand</a:t>
            </a:r>
            <a:endParaRPr lang="en-US" altLang="ko-KR" sz="1100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  <a:endParaRPr lang="en-US" altLang="ko-KR" sz="900" dirty="0">
              <a:ln w="22225">
                <a:noFill/>
              </a:ln>
              <a:solidFill>
                <a:srgbClr val="94C3BB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33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3" name="직사각형 2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CONTENTS</a:t>
              </a:r>
              <a:endParaRPr lang="ko-KR" altLang="en-US" sz="2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2">
                    <a:lumMod val="90000"/>
                  </a:schemeClr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  <a:endParaRPr lang="en-US" altLang="ko-KR" sz="900" dirty="0">
              <a:ln w="22225">
                <a:noFill/>
              </a:ln>
              <a:solidFill>
                <a:schemeClr val="bg2">
                  <a:lumMod val="90000"/>
                </a:schemeClr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 descr="C:\Users\PC\Desktop\게임아카데미\시장조사\팀로고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107"/>
          <p:cNvGrpSpPr/>
          <p:nvPr/>
        </p:nvGrpSpPr>
        <p:grpSpPr>
          <a:xfrm>
            <a:off x="3922462" y="1289927"/>
            <a:ext cx="3498155" cy="1338733"/>
            <a:chOff x="325154" y="1843486"/>
            <a:chExt cx="3498155" cy="1338733"/>
          </a:xfrm>
        </p:grpSpPr>
        <p:sp>
          <p:nvSpPr>
            <p:cNvPr id="8" name="TextBox 7"/>
            <p:cNvSpPr txBox="1"/>
            <p:nvPr/>
          </p:nvSpPr>
          <p:spPr>
            <a:xfrm>
              <a:off x="426864" y="2258889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인기 순위 </a:t>
              </a:r>
              <a:r>
                <a:rPr lang="en-US" altLang="ko-KR" dirty="0" smtClean="0">
                  <a:ea typeface="나눔스퀘어"/>
                </a:rPr>
                <a:t>top20</a:t>
              </a:r>
            </a:p>
            <a:p>
              <a:pPr algn="ctr"/>
              <a:endParaRPr lang="en-US" altLang="ko-KR" dirty="0">
                <a:ea typeface="나눔스퀘어"/>
              </a:endParaRPr>
            </a:p>
            <a:p>
              <a:pPr algn="ctr"/>
              <a:r>
                <a:rPr lang="ko-KR" altLang="en-US" dirty="0" smtClean="0">
                  <a:ea typeface="나눔스퀘어"/>
                </a:rPr>
                <a:t>주요 게임 소개</a:t>
              </a:r>
              <a:r>
                <a:rPr lang="en-US" altLang="ko-KR" dirty="0" smtClean="0">
                  <a:ea typeface="나눔스퀘어"/>
                </a:rPr>
                <a:t>(</a:t>
              </a:r>
              <a:r>
                <a:rPr lang="ko-KR" altLang="en-US" dirty="0" smtClean="0">
                  <a:ea typeface="나눔스퀘어"/>
                </a:rPr>
                <a:t>인기</a:t>
              </a:r>
              <a:r>
                <a:rPr lang="en-US" altLang="ko-KR" dirty="0" smtClean="0">
                  <a:ea typeface="나눔스퀘어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154" y="1843486"/>
              <a:ext cx="737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030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::  1. </a:t>
              </a:r>
              <a:endParaRPr lang="ko-KR" altLang="en-US" sz="2000" dirty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2856" y="1843486"/>
              <a:ext cx="2760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인기  분석</a:t>
              </a:r>
              <a:endParaRPr lang="ko-KR" altLang="en-US" dirty="0">
                <a:ea typeface="나눔스퀘어"/>
              </a:endParaRPr>
            </a:p>
          </p:txBody>
        </p:sp>
      </p:grpSp>
      <p:grpSp>
        <p:nvGrpSpPr>
          <p:cNvPr id="11" name="그룹 119"/>
          <p:cNvGrpSpPr/>
          <p:nvPr/>
        </p:nvGrpSpPr>
        <p:grpSpPr>
          <a:xfrm>
            <a:off x="3922462" y="3258113"/>
            <a:ext cx="3774200" cy="1292662"/>
            <a:chOff x="325154" y="4189728"/>
            <a:chExt cx="3774200" cy="1292662"/>
          </a:xfrm>
        </p:grpSpPr>
        <p:sp>
          <p:nvSpPr>
            <p:cNvPr id="12" name="TextBox 11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매출 순위 </a:t>
              </a:r>
              <a:r>
                <a:rPr lang="en-US" altLang="ko-KR" dirty="0" smtClean="0">
                  <a:ea typeface="나눔스퀘어"/>
                </a:rPr>
                <a:t>top20</a:t>
              </a:r>
              <a:endParaRPr lang="ko-KR" altLang="en-US" dirty="0">
                <a:ea typeface="나눔스퀘어"/>
              </a:endParaRPr>
            </a:p>
            <a:p>
              <a:pPr algn="ctr"/>
              <a:endParaRPr lang="ko-KR" altLang="en-US" dirty="0">
                <a:ea typeface="나눔스퀘어"/>
              </a:endParaRPr>
            </a:p>
            <a:p>
              <a:pPr algn="ctr"/>
              <a:r>
                <a:rPr lang="ko-KR" altLang="en-US" dirty="0" smtClean="0"/>
                <a:t>주요 게임 소개</a:t>
              </a:r>
              <a:r>
                <a:rPr lang="en-US" altLang="ko-KR" dirty="0" smtClean="0"/>
                <a:t> (</a:t>
              </a:r>
              <a:r>
                <a:rPr lang="ko-KR" altLang="en-US" dirty="0" smtClean="0"/>
                <a:t>매출</a:t>
              </a:r>
              <a:r>
                <a:rPr lang="en-US" altLang="ko-KR" dirty="0" smtClean="0"/>
                <a:t>)</a:t>
              </a:r>
              <a:endParaRPr lang="ko-KR" altLang="en-US" dirty="0">
                <a:ea typeface="나눔스퀘어"/>
              </a:endParaRPr>
            </a:p>
          </p:txBody>
        </p:sp>
        <p:grpSp>
          <p:nvGrpSpPr>
            <p:cNvPr id="13" name="그룹 96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25154" y="3180438"/>
                <a:ext cx="7377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30302A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::  2. </a:t>
                </a:r>
                <a:endParaRPr lang="ko-KR" altLang="en-US" sz="2000" dirty="0">
                  <a:solidFill>
                    <a:srgbClr val="3030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 smtClean="0">
                    <a:ea typeface="나눔스퀘어"/>
                  </a:rPr>
                  <a:t>모바일</a:t>
                </a:r>
                <a:r>
                  <a:rPr lang="ko-KR" altLang="en-US" dirty="0" smtClean="0">
                    <a:ea typeface="나눔스퀘어"/>
                  </a:rPr>
                  <a:t> 시장 매출 분석</a:t>
                </a:r>
                <a:endParaRPr lang="ko-KR" altLang="en-US" dirty="0">
                  <a:ea typeface="나눔스퀘어"/>
                </a:endParaRPr>
              </a:p>
            </p:txBody>
          </p:sp>
        </p:grpSp>
      </p:grpSp>
      <p:grpSp>
        <p:nvGrpSpPr>
          <p:cNvPr id="16" name="그룹 19"/>
          <p:cNvGrpSpPr/>
          <p:nvPr/>
        </p:nvGrpSpPr>
        <p:grpSpPr>
          <a:xfrm>
            <a:off x="3916606" y="5124953"/>
            <a:ext cx="3774200" cy="1292662"/>
            <a:chOff x="325154" y="4189728"/>
            <a:chExt cx="3774200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ea typeface="나눔스퀘어"/>
                </a:rPr>
                <a:t>순위 분석 정리</a:t>
              </a:r>
              <a:endParaRPr lang="en-US" altLang="ko-KR" dirty="0" smtClean="0">
                <a:ea typeface="나눔스퀘어"/>
              </a:endParaRPr>
            </a:p>
            <a:p>
              <a:pPr algn="ctr"/>
              <a:endParaRPr lang="ko-KR" altLang="en-US" dirty="0">
                <a:ea typeface="나눔스퀘어"/>
              </a:endParaRPr>
            </a:p>
            <a:p>
              <a:pPr algn="ctr"/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주요 토픽</a:t>
              </a:r>
              <a:endParaRPr lang="ko-KR" altLang="en-US" dirty="0">
                <a:ea typeface="나눔스퀘어"/>
              </a:endParaRPr>
            </a:p>
          </p:txBody>
        </p:sp>
        <p:grpSp>
          <p:nvGrpSpPr>
            <p:cNvPr id="18" name="그룹 23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25154" y="3180438"/>
                <a:ext cx="750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30302A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::  3. </a:t>
                </a:r>
                <a:endParaRPr lang="ko-KR" altLang="en-US" sz="2000" dirty="0">
                  <a:solidFill>
                    <a:srgbClr val="3030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ea typeface="나눔스퀘어"/>
                  </a:rPr>
                  <a:t>격주간 </a:t>
                </a:r>
                <a:r>
                  <a:rPr lang="ko-KR" altLang="en-US" dirty="0" err="1" smtClean="0">
                    <a:ea typeface="나눔스퀘어"/>
                  </a:rPr>
                  <a:t>모바일</a:t>
                </a:r>
                <a:r>
                  <a:rPr lang="ko-KR" altLang="en-US" dirty="0" smtClean="0">
                    <a:ea typeface="나눔스퀘어"/>
                  </a:rPr>
                  <a:t> 시장 소식</a:t>
                </a:r>
                <a:endParaRPr lang="ko-KR" altLang="en-US" dirty="0">
                  <a:ea typeface="나눔스퀘어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3962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인기 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8010" y="353081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인기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~20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63937"/>
              </p:ext>
            </p:extLst>
          </p:nvPr>
        </p:nvGraphicFramePr>
        <p:xfrm>
          <a:off x="330242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=""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=""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=""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(8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오늘도 환생 차원의 기사단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2015.10.01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21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신규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Dunk Line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2018.02.20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12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라그나로크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포링의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역습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27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(9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체이스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수집형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50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야생의 땅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듀랑고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16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028265"/>
              </p:ext>
            </p:extLst>
          </p:nvPr>
        </p:nvGraphicFramePr>
        <p:xfrm>
          <a:off x="6095667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=""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=""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=""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연인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2017.12.19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29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(5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뱅드림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!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걸즈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밴드파티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2018.02.05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음악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64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(5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회사탈출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2017.10.16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캐주얼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신규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메탈슬러그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XX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온라인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2018.01.16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26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(22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롤링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스카이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2016.01.21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62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1888697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419891" y="1030892"/>
            <a:ext cx="900669" cy="5594639"/>
            <a:chOff x="2131990" y="1030892"/>
            <a:chExt cx="900669" cy="5594639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grpSp>
        <p:nvGrpSpPr>
          <p:cNvPr id="14" name="그룹 13"/>
          <p:cNvGrpSpPr/>
          <p:nvPr/>
        </p:nvGrpSpPr>
        <p:grpSpPr>
          <a:xfrm>
            <a:off x="7178747" y="1030892"/>
            <a:ext cx="900669" cy="5594639"/>
            <a:chOff x="2131990" y="1030892"/>
            <a:chExt cx="900669" cy="5594639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1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pic>
        <p:nvPicPr>
          <p:cNvPr id="23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356" y="50088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2" y="38580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7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8010" y="353081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인기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1~10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99721"/>
              </p:ext>
            </p:extLst>
          </p:nvPr>
        </p:nvGraphicFramePr>
        <p:xfrm>
          <a:off x="330242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=""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=""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=""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Knife Hit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8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Free Fire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2017.10.01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액션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신규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시그널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2018.02.09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2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(365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Hopeless Land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2018.01.29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액션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X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(5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신선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2018.02.05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X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510736"/>
              </p:ext>
            </p:extLst>
          </p:nvPr>
        </p:nvGraphicFramePr>
        <p:xfrm>
          <a:off x="6095667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=""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=""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=""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Pixel Art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2017.10.16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퍼즐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9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(55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프렌즈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마블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2017.12.11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신규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메이플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블리츠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2017.11.08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Rider</a:t>
                      </a:r>
                      <a:endParaRPr kumimoji="0" lang="ko-KR" altLang="en-US" sz="1300" b="1" i="0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2017.06.21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15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(6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1LINE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2017.05.23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퍼즐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1888697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419891" y="1030892"/>
            <a:ext cx="900669" cy="5594639"/>
            <a:chOff x="2131990" y="1030892"/>
            <a:chExt cx="900669" cy="559463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grpSp>
        <p:nvGrpSpPr>
          <p:cNvPr id="12" name="그룹 11"/>
          <p:cNvGrpSpPr/>
          <p:nvPr/>
        </p:nvGrpSpPr>
        <p:grpSpPr>
          <a:xfrm>
            <a:off x="7178747" y="1030892"/>
            <a:ext cx="900669" cy="5594639"/>
            <a:chOff x="2131990" y="1030892"/>
            <a:chExt cx="900669" cy="5594639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pic>
        <p:nvPicPr>
          <p:cNvPr id="18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549" y="38580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356" y="26746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C:\Users\PC\Desktop\고양이손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2" y="50088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74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7213" y="376454"/>
            <a:ext cx="3913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메탈슬러그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xx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라그나로크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포링의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역습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메탈슬러그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XX </a:t>
            </a:r>
            <a:r>
              <a:rPr lang="ko-KR" altLang="en-US" b="1" dirty="0" smtClean="0"/>
              <a:t>온라인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인기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5696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621" y="4012209"/>
            <a:ext cx="425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라그나로크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포링의</a:t>
            </a:r>
            <a:r>
              <a:rPr lang="ko-KR" altLang="en-US" b="1" dirty="0" smtClean="0"/>
              <a:t> 역습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</a:t>
            </a:r>
            <a:r>
              <a:rPr lang="ko-KR" altLang="en-US" dirty="0"/>
              <a:t>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2" t="12180" r="22837" b="28205"/>
          <a:stretch/>
        </p:blipFill>
        <p:spPr bwMode="auto">
          <a:xfrm>
            <a:off x="312801" y="1287138"/>
            <a:ext cx="3735221" cy="243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3" t="16667" r="22837" b="23718"/>
          <a:stretch/>
        </p:blipFill>
        <p:spPr bwMode="auto">
          <a:xfrm>
            <a:off x="4240529" y="1315713"/>
            <a:ext cx="3735222" cy="241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4" t="12821" r="37187" b="54103"/>
          <a:stretch/>
        </p:blipFill>
        <p:spPr bwMode="auto">
          <a:xfrm>
            <a:off x="330240" y="4476956"/>
            <a:ext cx="3338771" cy="230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2" t="28077" r="44543" b="34000"/>
          <a:stretch/>
        </p:blipFill>
        <p:spPr bwMode="auto">
          <a:xfrm>
            <a:off x="3812912" y="4476955"/>
            <a:ext cx="2609668" cy="230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241029" y="1315712"/>
            <a:ext cx="3587861" cy="24107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01.16.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출시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런앤건의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전설 </a:t>
            </a:r>
          </a:p>
          <a:p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메탈슬러그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”의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모바일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이식판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모바일에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맞춰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단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판식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스테이지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형식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추억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을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불러와 순위 상승 중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endParaRPr lang="en-US" altLang="ko-KR" sz="1600" b="1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b="1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과금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요소가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게임성을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해친다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는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평 존재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94144" y="4476956"/>
            <a:ext cx="2534746" cy="23093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출시 임박한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라그나로크</a:t>
            </a:r>
            <a:r>
              <a:rPr lang="en-US" altLang="ko-KR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M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을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연계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해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 01. 29.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런칭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b="1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방치형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RPG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장르를 채택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커뮤니케이션</a:t>
            </a:r>
            <a:r>
              <a:rPr lang="en-US" altLang="ko-KR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(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소통</a:t>
            </a:r>
            <a:r>
              <a:rPr lang="en-US" altLang="ko-KR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)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을 </a:t>
            </a:r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메인 </a:t>
            </a:r>
            <a:r>
              <a:rPr lang="ko-KR" altLang="en-US" sz="1600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콘텐츠로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표방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7" t="34790" r="44543" b="22051"/>
          <a:stretch/>
        </p:blipFill>
        <p:spPr bwMode="auto">
          <a:xfrm>
            <a:off x="6540210" y="4476954"/>
            <a:ext cx="2609668" cy="230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135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4509" y="376454"/>
            <a:ext cx="1534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메이플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블리츠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메이플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블리츠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X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인기 </a:t>
            </a:r>
            <a:r>
              <a:rPr lang="en-US" altLang="ko-KR" dirty="0"/>
              <a:t>8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054" name="Picture 6" descr="C:\Users\LG\Desktop\Int23NSxnDRyhHrhyZK1uSx3Nr4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962" y="1409631"/>
            <a:ext cx="5195843" cy="309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LG\Desktop\%B8%DE%C0%CC%C7ú%ED%B8%AE%C3%F70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45" y="4151074"/>
            <a:ext cx="4525887" cy="2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G\Desktop\mug_obj_14919918855709972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36" y="1409631"/>
            <a:ext cx="4526596" cy="258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672962" y="4707172"/>
            <a:ext cx="5195843" cy="196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인기 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MMORPG “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메이플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스토리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의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IP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를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활용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한 </a:t>
            </a:r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b="1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공성전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기반 카드 수집 게임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메이플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스토리”의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입지로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출시와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동시에 인기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순위권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진입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게임 속 영웅이 되어 소환을 통해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적의 기지를 파괴하는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것이 플레이 방식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(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클래시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로얄과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플레이 방식 유사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38867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3391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프렌즈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마블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/ hopeless land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88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프렌즈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마블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for </a:t>
            </a:r>
            <a:r>
              <a:rPr lang="en-US" altLang="ko-KR" b="1" dirty="0" err="1" smtClean="0"/>
              <a:t>kakao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인기 </a:t>
            </a:r>
            <a:r>
              <a:rPr lang="en-US" altLang="ko-KR" dirty="0"/>
              <a:t>7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04217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621" y="3871537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err="1" smtClean="0"/>
              <a:t>Hopless</a:t>
            </a:r>
            <a:r>
              <a:rPr lang="en-US" altLang="ko-KR" b="1" dirty="0" smtClean="0"/>
              <a:t> Land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</a:t>
            </a:r>
            <a:r>
              <a:rPr lang="ko-KR" altLang="en-US" dirty="0"/>
              <a:t>기</a:t>
            </a:r>
            <a:r>
              <a:rPr lang="ko-KR" altLang="en-US" dirty="0" smtClean="0"/>
              <a:t> </a:t>
            </a:r>
            <a:r>
              <a:rPr lang="en-US" altLang="ko-KR" dirty="0"/>
              <a:t>4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8" name="Picture 6" descr="C:\Users\LG\Desktop\Screenshot_20180216-1211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87" y="4240869"/>
            <a:ext cx="3699382" cy="2343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4" t="30212" r="22981" b="51795"/>
          <a:stretch/>
        </p:blipFill>
        <p:spPr bwMode="auto">
          <a:xfrm>
            <a:off x="4671597" y="4240868"/>
            <a:ext cx="6114643" cy="113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그림 16" descr="Rl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087" y="1307382"/>
            <a:ext cx="3698678" cy="2343881"/>
          </a:xfrm>
          <a:prstGeom prst="rect">
            <a:avLst/>
          </a:prstGeom>
        </p:spPr>
      </p:pic>
      <p:pic>
        <p:nvPicPr>
          <p:cNvPr id="22" name="그림 21" descr="RLf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4518" y="1307382"/>
            <a:ext cx="3698678" cy="234388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051080" y="1307382"/>
            <a:ext cx="3698678" cy="2343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프렌즈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마블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공식 </a:t>
            </a:r>
            <a:r>
              <a:rPr lang="en-US" altLang="ko-KR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OST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로 “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주이</a:t>
            </a:r>
            <a:r>
              <a:rPr lang="en-US" altLang="ko-KR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(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모모랜드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)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통해 홍보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02. 23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~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03. 05,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3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판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이상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플레이 한 </a:t>
            </a:r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유저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100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명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추첨으로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캐릭터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쿠션 증정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하는 </a:t>
            </a:r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이벤트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진행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4671597" y="5412809"/>
            <a:ext cx="6114644" cy="1171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Free fire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에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이어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생존형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FPS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를 표방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한 게임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현 </a:t>
            </a:r>
            <a:r>
              <a:rPr lang="ko-KR" altLang="en-US" sz="1600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모바일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서바이벌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FPS </a:t>
            </a:r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게임 중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가장 </a:t>
            </a:r>
            <a:r>
              <a:rPr lang="ko-KR" altLang="en-US" sz="1600" b="1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고퀄리티로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평가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최근 출시 게임인지라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다수의 오류 존재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939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8010" y="353081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~20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035604"/>
              </p:ext>
            </p:extLst>
          </p:nvPr>
        </p:nvGraphicFramePr>
        <p:xfrm>
          <a:off x="330242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=""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=""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=""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- 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엑스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AxE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en-US" altLang="ko-KR" sz="12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2017.09.11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16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(6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짐의 강산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2016.08.08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33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(4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로드 모바일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2016.04.27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17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- 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프렌즈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마블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2017.12.11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보드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8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붕괴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3rd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2017.10.16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액션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32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375301"/>
              </p:ext>
            </p:extLst>
          </p:nvPr>
        </p:nvGraphicFramePr>
        <p:xfrm>
          <a:off x="6090356" y="871200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=""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=""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=""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피망포커</a:t>
                      </a:r>
                      <a:r>
                        <a:rPr kumimoji="0" lang="en-US" altLang="ko-KR" sz="13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</a:t>
                      </a:r>
                      <a:r>
                        <a:rPr kumimoji="0" lang="ko-KR" altLang="en-US" sz="13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카지노 </a:t>
                      </a:r>
                      <a:r>
                        <a:rPr kumimoji="0" lang="ko-KR" altLang="en-US" sz="1300" b="1" i="0" u="none" strike="noStrike" kern="1200" cap="none" spc="-15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로얄</a:t>
                      </a:r>
                      <a:endParaRPr kumimoji="0" lang="ko-KR" altLang="en-US" sz="1300" b="1" i="0" u="none" strike="noStrike" kern="100" cap="none" spc="-15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2013.08.28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카지노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X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열혈강호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2017.01.10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2017.11.26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31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(40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원피스 </a:t>
                      </a:r>
                      <a:r>
                        <a:rPr kumimoji="0" lang="ko-KR" altLang="en-US" sz="1300" b="1" i="0" u="none" strike="noStrike" kern="1200" cap="none" spc="-15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트레저</a:t>
                      </a:r>
                      <a:r>
                        <a:rPr kumimoji="0" lang="ko-KR" altLang="en-US" sz="13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크루즈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2016.05.26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12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서머너즈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워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2014.04.17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15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1888697"/>
                  </a:ext>
                </a:extLst>
              </a:tr>
            </a:tbl>
          </a:graphicData>
        </a:graphic>
      </p:graphicFrame>
      <p:pic>
        <p:nvPicPr>
          <p:cNvPr id="17" name="Picture 2" descr="C:\Users\PC\Desktop\고양이손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62" y="5053296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419891" y="1030892"/>
            <a:ext cx="900669" cy="5594639"/>
            <a:chOff x="2131990" y="1030892"/>
            <a:chExt cx="900669" cy="5594639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grpSp>
        <p:nvGrpSpPr>
          <p:cNvPr id="31" name="그룹 30"/>
          <p:cNvGrpSpPr/>
          <p:nvPr/>
        </p:nvGrpSpPr>
        <p:grpSpPr>
          <a:xfrm>
            <a:off x="7178747" y="1030892"/>
            <a:ext cx="900669" cy="5594639"/>
            <a:chOff x="2131990" y="1030892"/>
            <a:chExt cx="900669" cy="5594639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6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027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854653"/>
              </p:ext>
            </p:extLst>
          </p:nvPr>
        </p:nvGraphicFramePr>
        <p:xfrm>
          <a:off x="330242" y="871200"/>
          <a:ext cx="4410696" cy="5855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=""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=""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="" xmlns:a16="http://schemas.microsoft.com/office/drawing/2014/main" val="4202009945"/>
                    </a:ext>
                  </a:extLst>
                </a:gridCol>
              </a:tblGrid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- 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리니지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출시일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:  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2017.07.05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장르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: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롤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200" b="1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플레잉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앱 스토어 순위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latin typeface="+mn-lt"/>
                        </a:rPr>
                        <a:t>: X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2501804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- 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리니지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레볼루션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2016.12.13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5612060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모두의 </a:t>
                      </a:r>
                      <a:r>
                        <a:rPr lang="ko-KR" altLang="en-US" sz="12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마블</a:t>
                      </a:r>
                      <a:r>
                        <a:rPr lang="ko-KR" altLang="en-US" sz="1200" b="1" kern="120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="1" kern="120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for </a:t>
                      </a:r>
                      <a:r>
                        <a:rPr lang="en-US" altLang="ko-KR" sz="12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kakao</a:t>
                      </a:r>
                      <a:endParaRPr lang="ko-KR" altLang="ko-KR" sz="900" b="1" kern="1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출시일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: 2013.06.12</a:t>
                      </a:r>
                      <a:endParaRPr lang="ko-KR" altLang="ko-KR" sz="900" b="1" kern="1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장르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보드</a:t>
                      </a:r>
                      <a:endParaRPr lang="en-US" altLang="ko-KR" sz="1200" b="1" kern="12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앱 스토어 순위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: 3</a:t>
                      </a: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위</a:t>
                      </a:r>
                      <a:endParaRPr lang="ko-KR" altLang="ko-KR" sz="900" b="1" kern="100" dirty="0" smtClean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맑은 고딕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7514766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(18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소녀전선</a:t>
                      </a:r>
                      <a:endParaRPr lang="ko-KR" altLang="ko-KR" sz="900" b="1" kern="1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출시일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: 2017.6.29</a:t>
                      </a:r>
                      <a:endParaRPr lang="ko-KR" altLang="ko-KR" sz="900" b="1" kern="1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장르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롤 </a:t>
                      </a:r>
                      <a:r>
                        <a:rPr lang="ko-KR" altLang="en-US" sz="1200" b="1" kern="120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플레잉</a:t>
                      </a:r>
                      <a:endParaRPr lang="en-US" altLang="ko-KR" sz="1200" b="1" kern="12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앱 스토어 순위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: 28</a:t>
                      </a: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위</a:t>
                      </a:r>
                      <a:endParaRPr lang="ko-KR" altLang="ko-KR" sz="900" b="1" kern="100" dirty="0" smtClean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맑은 고딕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83125262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(5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세븐나이츠</a:t>
                      </a:r>
                      <a:r>
                        <a:rPr lang="ko-KR" altLang="en-US" sz="1200" b="1" kern="120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="1" kern="120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for </a:t>
                      </a:r>
                      <a:r>
                        <a:rPr lang="en-US" altLang="ko-KR" sz="12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kakao</a:t>
                      </a:r>
                      <a:endParaRPr lang="ko-KR" altLang="ko-KR" sz="900" b="1" kern="1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출시일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: 2014.03.7</a:t>
                      </a:r>
                      <a:endParaRPr lang="ko-KR" altLang="ko-KR" sz="900" b="1" kern="1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장르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롤 </a:t>
                      </a:r>
                      <a:r>
                        <a:rPr lang="ko-KR" altLang="en-US" sz="1200" b="1" kern="120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플레잉</a:t>
                      </a:r>
                      <a:endParaRPr lang="en-US" altLang="ko-KR" sz="1200" b="1" kern="12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앱 스토어 순위</a:t>
                      </a:r>
                      <a:r>
                        <a:rPr lang="en-US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: 4</a:t>
                      </a:r>
                      <a:r>
                        <a:rPr lang="ko-KR" altLang="ko-KR" sz="1200" b="1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위</a:t>
                      </a:r>
                      <a:endParaRPr lang="ko-KR" altLang="ko-KR" sz="900" b="1" kern="100" dirty="0" smtClean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맑은 고딕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1888697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419891" y="1030225"/>
            <a:ext cx="901338" cy="5595306"/>
            <a:chOff x="2131990" y="1030225"/>
            <a:chExt cx="901338" cy="5595306"/>
          </a:xfrm>
        </p:grpSpPr>
        <p:pic>
          <p:nvPicPr>
            <p:cNvPr id="9" name="Picture 3" descr="C:\Users\kkm98\Desktop\가마우지\gevolution_0000321075_icon_100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31990" y="1030225"/>
              <a:ext cx="898665" cy="900000"/>
            </a:xfrm>
            <a:prstGeom prst="rect">
              <a:avLst/>
            </a:prstGeom>
            <a:noFill/>
          </p:spPr>
        </p:pic>
        <p:pic>
          <p:nvPicPr>
            <p:cNvPr id="10" name="Picture 4" descr="C:\Users\kkm98\Desktop\가마우지\gevolution_0000252608_icon_10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31990" y="2224600"/>
              <a:ext cx="901338" cy="900000"/>
            </a:xfrm>
            <a:prstGeom prst="rect">
              <a:avLst/>
            </a:prstGeom>
            <a:noFill/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713740"/>
              </p:ext>
            </p:extLst>
          </p:nvPr>
        </p:nvGraphicFramePr>
        <p:xfrm>
          <a:off x="6091200" y="871200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=""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=""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=""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(2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baseline="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페이트</a:t>
                      </a:r>
                      <a:r>
                        <a:rPr lang="en-US" altLang="ko-KR" sz="1200" kern="120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/</a:t>
                      </a:r>
                      <a:r>
                        <a:rPr lang="ko-KR" altLang="en-US" sz="1200" kern="1200" baseline="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그랜드</a:t>
                      </a:r>
                      <a:r>
                        <a:rPr lang="ko-KR" altLang="en-US" sz="1200" kern="1200" baseline="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오더</a:t>
                      </a:r>
                      <a:endParaRPr lang="ko-KR" altLang="ko-KR" sz="900" kern="1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출시일</a:t>
                      </a:r>
                      <a:r>
                        <a:rPr lang="en-US" altLang="ko-KR" sz="1200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: 2017.11.20</a:t>
                      </a:r>
                      <a:endParaRPr lang="ko-KR" altLang="ko-KR" sz="900" kern="1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장르</a:t>
                      </a:r>
                      <a:r>
                        <a:rPr lang="en-US" altLang="ko-KR" sz="1200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: </a:t>
                      </a:r>
                      <a:r>
                        <a:rPr lang="ko-KR" altLang="en-US" sz="1200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롤 </a:t>
                      </a:r>
                      <a:r>
                        <a:rPr lang="ko-KR" altLang="en-US" sz="1200" kern="1200" dirty="0" err="1" smtClean="0">
                          <a:solidFill>
                            <a:sysClr val="windowText" lastClr="000000"/>
                          </a:solidFill>
                          <a:effectLst/>
                        </a:rPr>
                        <a:t>플레잉</a:t>
                      </a:r>
                      <a:endParaRPr lang="en-US" altLang="ko-KR" sz="1200" kern="1200" dirty="0" smtClean="0">
                        <a:solidFill>
                          <a:sysClr val="windowText" lastClr="000000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200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앱 스토어 순위</a:t>
                      </a:r>
                      <a:r>
                        <a:rPr lang="en-US" altLang="ko-KR" sz="1200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: 10</a:t>
                      </a:r>
                      <a:r>
                        <a:rPr lang="ko-KR" altLang="ko-KR" sz="1200" kern="12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위</a:t>
                      </a:r>
                      <a:endParaRPr lang="ko-KR" altLang="ko-KR" sz="900" kern="100" dirty="0">
                        <a:solidFill>
                          <a:sysClr val="windowText" lastClr="000000"/>
                        </a:solidFill>
                        <a:effectLst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(16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클래시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로얄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2018.02.18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9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(5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오버히트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2017.11.25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5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(47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좀비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고등학교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2014.3.26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아케이드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126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↑</a:t>
                      </a:r>
                      <a:r>
                        <a:rPr lang="en-US" altLang="ko-K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체이스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kakao</a:t>
                      </a:r>
                      <a:endParaRPr kumimoji="0" lang="ko-KR" altLang="en-US" sz="13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2018.1.29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: 11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+mn-lt"/>
                        <a:ea typeface="맑은 고딕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3188869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8010" y="353081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1~10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Picture 2" descr="C:\Users\PC\Desktop\고양이손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14" y="500888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C\Desktop\고양이손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1" y="5063211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C\Desktop\고양이손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14" y="2715077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PC\Desktop\고양이손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61" y="389170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/>
          <p:cNvGrpSpPr/>
          <p:nvPr/>
        </p:nvGrpSpPr>
        <p:grpSpPr>
          <a:xfrm>
            <a:off x="7178747" y="978140"/>
            <a:ext cx="900669" cy="5594639"/>
            <a:chOff x="2131990" y="1030892"/>
            <a:chExt cx="900669" cy="5594639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990" y="1030892"/>
              <a:ext cx="898665" cy="898665"/>
            </a:xfrm>
            <a:prstGeom prst="rect">
              <a:avLst/>
            </a:prstGeom>
            <a:noFill/>
          </p:spPr>
        </p:pic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2224600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34080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4558889"/>
              <a:ext cx="900000" cy="900000"/>
            </a:xfrm>
            <a:prstGeom prst="rect">
              <a:avLst/>
            </a:prstGeom>
            <a:noFill/>
          </p:spPr>
        </p:pic>
        <p:pic>
          <p:nvPicPr>
            <p:cNvPr id="34" name="Picture 4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2659" y="5725531"/>
              <a:ext cx="900000" cy="900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052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buFont typeface="Arial" pitchFamily="34" charset="0"/>
          <a:buChar char="•"/>
          <a:defRPr dirty="0" smtClean="0">
            <a:latin typeface="a고딕13" charset="-127"/>
            <a:ea typeface="a고딕13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1742</Words>
  <Application>Microsoft Office PowerPoint</Application>
  <PresentationFormat>사용자 지정</PresentationFormat>
  <Paragraphs>384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굴림</vt:lpstr>
      <vt:lpstr>Arial</vt:lpstr>
      <vt:lpstr>나눔스퀘어 Bold</vt:lpstr>
      <vt:lpstr>a고딕15</vt:lpstr>
      <vt:lpstr>나눔스퀘어</vt:lpstr>
      <vt:lpstr>a고딕13</vt:lpstr>
      <vt:lpstr>나눔스퀘어 ExtraBold</vt:lpstr>
      <vt:lpstr>맑은 고딕</vt:lpstr>
      <vt:lpstr>메인 레이아웃_1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301</cp:revision>
  <dcterms:created xsi:type="dcterms:W3CDTF">2017-10-13T13:12:51Z</dcterms:created>
  <dcterms:modified xsi:type="dcterms:W3CDTF">2018-03-09T01:46:10Z</dcterms:modified>
</cp:coreProperties>
</file>